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89C694-04CC-4A4A-9142-B80B00C7D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8574D80-0A63-44D2-B253-60D26A013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7143A-808F-46A4-93ED-93242EA78A2A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7A3004E-C73E-477C-8C57-4E3FBB552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27D6DAC-E65F-49EB-BBDC-319131380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2E4F4-0A1E-4CD3-87B6-A662EC7F01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769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C521171-F832-41CB-8283-CF2545195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57794E-72C7-4E86-B185-DBBAE57B4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B015AB-94CD-4CE0-BAB0-B446DBA9FE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7143A-808F-46A4-93ED-93242EA78A2A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BC4484-5918-4E03-AA09-8C970AAA37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BCA29A-02DE-4198-9049-33B8D5BB4B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2E4F4-0A1E-4CD3-87B6-A662EC7F01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967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9208F2E-3AFD-4D97-AE3E-DA98CF06B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600">
                <a:solidFill>
                  <a:srgbClr val="CC3300"/>
                </a:solidFill>
                <a:latin typeface="华文隶书" pitchFamily="2" charset="-122"/>
                <a:ea typeface="华文隶书" pitchFamily="2" charset="-122"/>
              </a:rPr>
              <a:t>密码学</a:t>
            </a:r>
            <a:br>
              <a:rPr lang="en-US" altLang="zh-CN" sz="5600">
                <a:solidFill>
                  <a:srgbClr val="CC3300"/>
                </a:solidFill>
                <a:latin typeface="华文隶书" pitchFamily="2" charset="-122"/>
                <a:ea typeface="华文隶书" pitchFamily="2" charset="-122"/>
              </a:rPr>
            </a:br>
            <a:r>
              <a:rPr lang="zh-CN" altLang="en-US" sz="400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第</a:t>
            </a:r>
            <a:r>
              <a:rPr lang="en-US" altLang="zh-CN" sz="400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5</a:t>
            </a:r>
            <a:r>
              <a:rPr lang="zh-CN" altLang="en-US" sz="400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章：序列密码</a:t>
            </a:r>
            <a:endParaRPr lang="zh-CN" altLang="en-US" sz="4000" dirty="0">
              <a:solidFill>
                <a:srgbClr val="CC3300"/>
              </a:solidFill>
              <a:latin typeface="华文隶书" pitchFamily="2" charset="-122"/>
              <a:ea typeface="华文隶书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D9C8F9-A535-4947-B11F-686AC9A4DE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078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11DB54A-66C2-46E9-8F1D-D52E13A58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自同步序列密码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9C20E8-D3BF-49FE-A37D-5F84587215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98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F7EC552-5557-443B-83E1-1EBA6951E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自同步序列密码的通用模型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E9BEF2-096A-4F43-B491-AE6A7CB659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01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303D127-B1CE-4E3B-B911-15463B9B5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自同步序列密码的通用模型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DCDAB8-3108-40A4-9F45-ED2804E2D7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415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B59A859-ACD7-45F7-AC6F-AFB0F8C8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序列密码的原理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1DBA91-FD83-4C27-A874-21311E84CB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84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656A518-558D-4C08-ABFF-EA6CC5D86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密钥流与密钥生成器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EFA1BA-F01E-4AAC-B884-1802E68604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91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D1A5E92-5A54-41F5-A51D-8869E8859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密钥流的基本要求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1513A6-9829-4F04-9A73-F59AB454E4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6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BB881B0-AC42-4A14-8BCE-B6B1201C3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密钥流的基本要求（续）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BA613A-6861-476E-8FF4-CE29F80778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695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3277B29-543F-4A9B-B9A4-AC446435E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latin typeface="黑体" panose="02010609060101010101" pitchFamily="49" charset="-122"/>
              </a:rPr>
              <a:t>密钥序列生产器</a:t>
            </a:r>
            <a:r>
              <a:rPr kumimoji="1" lang="en-US" altLang="zh-CN">
                <a:latin typeface="黑体" panose="02010609060101010101" pitchFamily="49" charset="-122"/>
              </a:rPr>
              <a:t>(</a:t>
            </a:r>
            <a:r>
              <a:rPr kumimoji="1" lang="en-US" altLang="en-US">
                <a:latin typeface="黑体" panose="02010609060101010101" pitchFamily="49" charset="-122"/>
              </a:rPr>
              <a:t>KG)</a:t>
            </a:r>
            <a:r>
              <a:rPr kumimoji="1" lang="zh-CN" altLang="en-US">
                <a:latin typeface="黑体" panose="02010609060101010101" pitchFamily="49" charset="-122"/>
              </a:rPr>
              <a:t>基本要求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109784-22BB-432A-B1C0-CC1F7C97A9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041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C58E0B7-BA3F-44D5-8CCB-0A1A61088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密钥流生成器的组成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9A32D6-83D5-434C-8E4C-92DF0A0F8C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40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8EAFF38-889E-4D9F-9407-99DB6DCF8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密钥流生成器的组成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3AA978-2CE7-4978-9C89-DDA775A4E0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76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461E614-29E1-48C2-8CD9-12E0CB2EA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>
                <a:ea typeface="宋体" pitchFamily="2" charset="-122"/>
              </a:rPr>
              <a:t>主要内容</a:t>
            </a:r>
            <a:endParaRPr lang="zh-CN" altLang="en-US" sz="2400">
              <a:solidFill>
                <a:schemeClr val="accent1"/>
              </a:solidFill>
              <a:ea typeface="宋体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554B59-25AE-4B5D-AC99-E29776618B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438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C780292-B3B5-4CCD-AC1B-0DE729398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移位寄存器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64925D-485C-477B-8FD4-8AC3317AB1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486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823DC5E-9894-4535-8F48-88C74CE10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6062F"/>
                </a:solidFill>
              </a:rPr>
              <a:t>反馈移位寄存器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C43B68-57B9-42AF-A35B-BA4D2B6856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146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FDD24C2-8C75-449F-925C-EC0B45E6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反馈移位寄存器（举例）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FE3326-82B4-4E11-988B-D1B272B886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025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20FF134-232E-4E3A-81BD-CD0488D22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FF3300"/>
                </a:solidFill>
              </a:rPr>
              <a:t>反馈移位寄存器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E84FE8-E867-46D8-8E52-B7230ED2C6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2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82F56A2-C7CE-413D-AB03-E1BBF2F31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线性反馈移位寄存器（举例）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A73331-A126-48A7-94C7-1BC77F0AFA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33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0187208-DCE1-4128-AC6D-908973B09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B69AC9-D5B5-4954-8934-4FF6A363A7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326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A5D068B-58C4-4CBE-B760-D1893F490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FF3300"/>
                </a:solidFill>
              </a:rPr>
              <a:t>m</a:t>
            </a:r>
            <a:r>
              <a:rPr lang="zh-CN" altLang="en-US">
                <a:solidFill>
                  <a:srgbClr val="FF3300"/>
                </a:solidFill>
              </a:rPr>
              <a:t>序列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30048D-D226-437A-8C25-676BB1F59D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03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C445C79-7358-4426-B086-9DA109559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线性移位寄存器的一元多项式表示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847981-3474-42F9-AC8B-EDD678DA87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338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F17A95E-DC1C-44FC-BCCA-78D19325E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LFSR</a:t>
            </a:r>
            <a:r>
              <a:rPr lang="zh-CN" altLang="en-US"/>
              <a:t>周期分析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F6C96A-F62F-4D80-B82D-2EF62A8DF1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732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6268E43-22EC-47D8-B62B-C632FF8D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94010F-CA5C-4B1F-B3B4-2CA44474B1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186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D05250A-B5A8-43F0-A138-0072E5029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序列密码的起源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D9D713-A27E-41AA-BA05-5438433261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78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1C9644F-BC00-4B34-AFA7-98B2357EE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C0D1FB1-394A-40CC-BEEA-ADCF6FD025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275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7104713-7841-4086-ADD7-7C66BC3B8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随机性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6CBB36-D17C-422A-B0CB-D00BC6701F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9737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3C1ED7B-529F-4E06-9933-26734FBE6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889869-697D-4DA8-BBB5-31BB234D50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17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2CD0CAB-D7C3-4935-9FB0-6ED6D009E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</a:t>
            </a:r>
            <a:r>
              <a:rPr lang="zh-CN" altLang="en-US"/>
              <a:t>序列的随机性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F30794-1203-4829-94B9-0F37BC36F8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485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5CDD7D3-B1DC-42A7-85A5-A8B853B99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</a:t>
            </a:r>
            <a:r>
              <a:rPr lang="zh-CN" altLang="en-US"/>
              <a:t>序列的举例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FDE536-10CF-4058-A532-09560A6945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4167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2123B2C-50B3-4966-9365-918A68B19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伪随机性测试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0B8262-6A3E-4F5D-9993-F1FE5578BC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349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8884CC4-2F5B-4802-81CB-B589D80B4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伪随机性测试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139B7C-19B5-4B87-A6A7-D49C70C3DD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9623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7CA7588-AA8D-40DF-A7E3-912A92D80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m-</a:t>
            </a:r>
            <a:r>
              <a:rPr lang="zh-CN" altLang="en-US"/>
              <a:t>序列密码的破译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049B7A-D430-4F9A-BA2C-AFFFD14A15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729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FCC204F-2E1A-4C88-A3F5-0DE49DFB6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D0E8DD-7218-4B7C-8BE9-38C36EC166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3558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2C3F053-F328-49DC-AAD3-DCE9B27CA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9D4442-B216-4829-A103-3A22A274DB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7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8A3C855-C9D6-40ED-856A-30A3C20CD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CF5626-D6D4-4241-87D4-E3DAF61992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624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AC8AF67-9A93-4D0D-9746-06E9348BA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m-</a:t>
            </a:r>
            <a:r>
              <a:rPr lang="zh-CN" altLang="en-US"/>
              <a:t>序列破解举例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FE6D75-C5DD-4E2C-B8C5-74C8DEBFFE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275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A9EDCE9-BA89-487E-9EB5-EAE278561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4F0233-1F52-40F2-9458-F588381678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751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ADE17E2-E74A-4131-9CD9-F0F16ECCE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m-</a:t>
            </a:r>
            <a:r>
              <a:rPr lang="zh-CN" altLang="en-US"/>
              <a:t>序列不能抵抗已知明文攻击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A28F42-3D51-45F0-A866-AA61304019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128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1258A9C-DA1E-4D3F-845D-1C7E4F7C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带进位的反馈移位寄存器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2D581D-15C9-409F-9AD4-23478D40E4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567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0C7EDF9-9FCF-4EF9-8036-6FCAA367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带进位的反馈移位寄存器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48EB2F-A4E2-4716-A3A8-DB2ADCD0D1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488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323A6C1-C0A2-4333-B916-2A2C8C664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非线性组合部分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7FA5EC-DB44-4470-9A8E-A88B7EC572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9694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F482FAA-F999-4362-BF46-552F4382D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000">
                <a:ea typeface="宋体" charset="-122"/>
              </a:rPr>
              <a:t>常见的基于</a:t>
            </a:r>
            <a:r>
              <a:rPr lang="en-US" altLang="zh-CN" sz="3000">
                <a:ea typeface="宋体" charset="-122"/>
              </a:rPr>
              <a:t>LFSR</a:t>
            </a:r>
            <a:r>
              <a:rPr lang="zh-CN" altLang="en-US" sz="3000">
                <a:ea typeface="宋体" charset="-122"/>
              </a:rPr>
              <a:t>的密钥序列发生器</a:t>
            </a:r>
            <a:endParaRPr lang="zh-CN" altLang="en-US" sz="3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A2EA84-EB99-43D7-B304-171D1D34BF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440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807BD36-CE19-43FF-8B37-CDE4A892E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FF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>
                <a:solidFill>
                  <a:srgbClr val="FF00FF"/>
                </a:solidFill>
                <a:latin typeface="黑体" pitchFamily="2" charset="-122"/>
                <a:ea typeface="黑体" pitchFamily="2" charset="-122"/>
              </a:rPr>
              <a:t>．钟控发生器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5742E0-7365-418D-A6AB-BC02C793DA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925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5505482-2F77-4D5B-986A-629461B54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FF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>
                <a:solidFill>
                  <a:srgbClr val="FF00FF"/>
                </a:solidFill>
                <a:latin typeface="黑体" pitchFamily="2" charset="-122"/>
                <a:ea typeface="黑体" pitchFamily="2" charset="-122"/>
              </a:rPr>
              <a:t>．交错停走式发生器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F8471F-4152-444C-B6E9-BC6151D2E1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807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944742D-518D-463C-9A42-71632D084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FF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>
                <a:solidFill>
                  <a:srgbClr val="FF00FF"/>
                </a:solidFill>
                <a:latin typeface="黑体" pitchFamily="2" charset="-122"/>
                <a:ea typeface="黑体" pitchFamily="2" charset="-122"/>
              </a:rPr>
              <a:t>．门限发生器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B3499CC-1C57-42A9-B8F2-E971042D6A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18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D99C108-3E06-4910-B7B7-42B1626DB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序列密码的基本概念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1621AF-4EF6-4BC5-ACF5-175A6669E8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336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835B12A-4A35-466E-A6E3-6ED5726D8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FF"/>
                </a:solidFill>
                <a:latin typeface="黑体" pitchFamily="2" charset="-122"/>
                <a:ea typeface="黑体" pitchFamily="2" charset="-122"/>
              </a:rPr>
              <a:t>5. J-K</a:t>
            </a:r>
            <a:r>
              <a:rPr lang="zh-CN" altLang="en-US">
                <a:solidFill>
                  <a:srgbClr val="FF00FF"/>
                </a:solidFill>
                <a:latin typeface="黑体" pitchFamily="2" charset="-122"/>
                <a:ea typeface="黑体" pitchFamily="2" charset="-122"/>
              </a:rPr>
              <a:t>触发器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65253D-25DC-4585-BCD9-3346F960BA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92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07A467D-D892-476E-9055-198C60A6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FF"/>
                </a:solidFill>
                <a:latin typeface="黑体" pitchFamily="2" charset="-122"/>
                <a:ea typeface="黑体" pitchFamily="2" charset="-122"/>
              </a:rPr>
              <a:t>6. Pless</a:t>
            </a:r>
            <a:r>
              <a:rPr lang="zh-CN" altLang="en-US">
                <a:solidFill>
                  <a:srgbClr val="FF00FF"/>
                </a:solidFill>
                <a:latin typeface="黑体" pitchFamily="2" charset="-122"/>
                <a:ea typeface="黑体" pitchFamily="2" charset="-122"/>
              </a:rPr>
              <a:t>生成器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1538B1-859F-49FF-B1A2-AFC981B80F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193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9AE0FE3-904A-4B5C-A3C3-582537017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密钥流生成器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632D75-6040-433E-85B7-CBB37F08F0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54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FBB0247-D290-4EF3-A829-354C78238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常见流密码算法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06B86C-90BE-43A5-90B9-C30DF64899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347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4AB3FC2-3286-4C6F-8E43-2C5BC66FE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常见流密码算法简介</a:t>
            </a:r>
            <a:r>
              <a:rPr lang="en-US" altLang="zh-CN"/>
              <a:t>—RC4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0E36FE-4A84-4879-8694-8DF25DBBF9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867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1E7B1AE-932A-4186-99CE-107304A03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ahoma" pitchFamily="34" charset="0"/>
                <a:ea typeface="黑体" pitchFamily="2" charset="-122"/>
              </a:rPr>
              <a:t>Ron Rivest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E8A55B-F6F7-48E3-A07C-DCFFE07681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8333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50FAB38-9F11-465C-9D2A-6E7F094FE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RC4</a:t>
            </a:r>
            <a:r>
              <a:rPr lang="zh-CN" altLang="en-US"/>
              <a:t>算法描述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F5AE9D-C8B4-4811-BB49-B7A556A816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464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B6065FF-1DAB-44E4-918C-D2DEE6F18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RC4</a:t>
            </a:r>
            <a:r>
              <a:rPr lang="zh-CN" altLang="en-US"/>
              <a:t>的基本思想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B68F59-ADAC-4F52-91FD-41D300F48D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5968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C17B604-95E1-4BFC-8F91-3256FC3F8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数据表</a:t>
            </a:r>
            <a:r>
              <a:rPr lang="en-US" altLang="zh-CN"/>
              <a:t>S</a:t>
            </a:r>
            <a:r>
              <a:rPr lang="zh-CN" altLang="en-US"/>
              <a:t>的初始状态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0DDF8B-EAEE-4C32-A5EC-D8D7ACF717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208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102BE0E-456F-4F25-AA57-D0314961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数据表</a:t>
            </a:r>
            <a:r>
              <a:rPr lang="en-US" altLang="zh-CN"/>
              <a:t>S</a:t>
            </a:r>
            <a:r>
              <a:rPr lang="zh-CN" altLang="en-US"/>
              <a:t>的初始变换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8F0437-4C36-4A6A-9E3E-ABBB329366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28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5328046-9FF2-4D33-AC78-A9E167BDA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序列密码的加密和解密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4008EF-1377-487F-B8E0-F28E698189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813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C0CEEB3-99A5-4AC8-9437-787984E0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密钥流的生成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4D05F6-F51A-4192-A363-230C467BBC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155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4BFA0EE-EDC2-4A25-A95E-BD7AF9C68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RC4</a:t>
            </a:r>
            <a:r>
              <a:rPr lang="zh-CN" altLang="en-US"/>
              <a:t>算法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054B64-50FC-4029-83E9-F869E14497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4624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DE950CC-A379-4405-863C-5AD695AA7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RC4</a:t>
            </a:r>
            <a:r>
              <a:rPr lang="zh-CN" altLang="en-US"/>
              <a:t>算法说明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89E52C-E56B-48AB-9342-537C2F31A2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7020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012BFEB-7E58-4304-A5AD-3C51615BB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举例说明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45B32D-4DBC-4AC9-BAAA-BFCCA2675C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726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7EBD52D-D9C6-47A0-9938-1E1650C25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密钥调度算法</a:t>
            </a:r>
            <a:r>
              <a:rPr lang="en-US" altLang="zh-CN"/>
              <a:t>KSA</a:t>
            </a:r>
            <a:r>
              <a:rPr lang="zh-CN" altLang="en-US"/>
              <a:t>（举例）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281701-0B66-49CF-A3F4-7038DE9A60E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063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80D4DF4-E79D-4209-A35D-41DB454D5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4595310-23E1-495A-93F4-63F81A873F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671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AAD50DB-FFCA-4EEC-874E-24299A06C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伪随机数生成算法</a:t>
            </a:r>
            <a:r>
              <a:rPr lang="en-US" altLang="zh-CN"/>
              <a:t>PRGA</a:t>
            </a:r>
            <a:r>
              <a:rPr lang="zh-CN" altLang="en-US"/>
              <a:t>（举例）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6D5B5D0-8655-4631-8F5B-4BA9CAD1A6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112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5C2DB5D-D72B-418B-91C5-D861A4C5D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RC4</a:t>
            </a:r>
            <a:r>
              <a:rPr lang="zh-CN" altLang="en-US"/>
              <a:t>应用举例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11886E-F6B9-42F8-86DF-AE35E90946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415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F6A29B0-66FF-4175-B22E-A36518926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RC4</a:t>
            </a:r>
            <a:r>
              <a:rPr lang="zh-CN" altLang="en-US"/>
              <a:t>应用举例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684C95-26A0-4437-A74D-E398BD2D25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661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FAF3E45-4C62-4231-9EB7-24C06B4CB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62D644-8CEA-4B42-80A9-6E6E75238B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77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7316FA6-0EDA-44E0-A8F5-D1EABC767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序列密码的分类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F424D1-4235-453B-97D0-BFAB187FEC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8238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3D21CA4-C720-4130-9614-5D8B22D03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9E346D-AB8B-4203-A58D-4C2673DDDA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451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CCADFC7-D122-426F-9223-BC4EFE7ED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常见流密码算法简介</a:t>
            </a:r>
            <a:r>
              <a:rPr lang="en-US" altLang="zh-CN"/>
              <a:t>—A5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DFFBF9-439E-4749-B8DE-AA6B22BF83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804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9FCCB84-2031-434F-ACD3-2C05C29A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A5</a:t>
            </a:r>
            <a:r>
              <a:rPr lang="zh-CN" altLang="en-US"/>
              <a:t>算法示意图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6AD7C0-6215-42C0-A758-756BA77EC8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746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7E26155-930F-4437-8534-36F304D09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GSM</a:t>
            </a:r>
            <a:r>
              <a:rPr lang="zh-CN" altLang="en-US"/>
              <a:t>中使用</a:t>
            </a:r>
            <a:r>
              <a:rPr lang="en-US" altLang="zh-CN"/>
              <a:t>A5</a:t>
            </a:r>
            <a:r>
              <a:rPr lang="zh-CN" altLang="en-US"/>
              <a:t>流密码算法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C47AD8-EFBE-406D-B189-D13AE993C2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303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BCE6929-28A4-47D7-8AD8-E24E43A5E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A5</a:t>
            </a:r>
            <a:r>
              <a:rPr lang="zh-CN" altLang="en-US"/>
              <a:t>的安全性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D05668-1B2F-4621-9916-B208DA592A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156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57C46E9-A569-4CF5-AB4B-85EC49678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A5</a:t>
            </a:r>
            <a:r>
              <a:rPr lang="zh-CN" altLang="en-US"/>
              <a:t>算法的创建者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5ABCE2-FF4D-40E2-9770-8FFFF4A171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051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749FA82-0465-4F74-8274-1DD82A68F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其他序列密码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9108A6-989A-4F22-B926-B0E5E08694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080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7536077-6A21-49D4-91D4-016A5944D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其他序列密码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17C449-26D4-4FF8-8E80-6C53CE057B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87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FD352E9-91CE-47D7-BD0A-19DD5E81A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序列密码相对于分组密码的优点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C986DD-8452-424E-B668-FD0D423837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4649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63D6978-E746-4A53-9926-F6D4402DB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量子计算机对对称密码算法的影响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1D1D1F-A467-49B2-BC5C-E522688DE5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37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08A287E-5ADF-49ED-9F53-A712F806F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同步序列密码的通用模型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8AFD81-8A53-48A3-866F-1DA3D54888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5666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797CA4A-74D7-4EA6-8474-9718CEE4A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本章小结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62F15D-66C4-4AEA-BFC4-1106F6DEA9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7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6BC1422-87BC-44EE-8019-2E86AE100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同步序列密码的通用模型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572078-BC7B-442C-B572-3D4E520F99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95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270</Words>
  <Application>Microsoft Office PowerPoint</Application>
  <PresentationFormat>全屏显示(4:3)</PresentationFormat>
  <Paragraphs>69</Paragraphs>
  <Slides>80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80</vt:i4>
      </vt:variant>
    </vt:vector>
  </HeadingPairs>
  <TitlesOfParts>
    <vt:vector size="88" baseType="lpstr">
      <vt:lpstr>等线</vt:lpstr>
      <vt:lpstr>等线 Light</vt:lpstr>
      <vt:lpstr>黑体</vt:lpstr>
      <vt:lpstr>华文隶书</vt:lpstr>
      <vt:lpstr>宋体</vt:lpstr>
      <vt:lpstr>Arial</vt:lpstr>
      <vt:lpstr>Tahoma</vt:lpstr>
      <vt:lpstr>Office 主题​​</vt:lpstr>
      <vt:lpstr>密码学 第5章：序列密码</vt:lpstr>
      <vt:lpstr>主要内容</vt:lpstr>
      <vt:lpstr>序列密码的起源</vt:lpstr>
      <vt:lpstr>PowerPoint 演示文稿</vt:lpstr>
      <vt:lpstr>序列密码的基本概念</vt:lpstr>
      <vt:lpstr>序列密码的加密和解密</vt:lpstr>
      <vt:lpstr>序列密码的分类</vt:lpstr>
      <vt:lpstr>同步序列密码的通用模型</vt:lpstr>
      <vt:lpstr>同步序列密码的通用模型</vt:lpstr>
      <vt:lpstr>自同步序列密码 </vt:lpstr>
      <vt:lpstr>自同步序列密码的通用模型</vt:lpstr>
      <vt:lpstr>自同步序列密码的通用模型</vt:lpstr>
      <vt:lpstr>序列密码的原理</vt:lpstr>
      <vt:lpstr>密钥流与密钥生成器</vt:lpstr>
      <vt:lpstr>密钥流的基本要求</vt:lpstr>
      <vt:lpstr>密钥流的基本要求（续）</vt:lpstr>
      <vt:lpstr>密钥序列生产器(KG)基本要求</vt:lpstr>
      <vt:lpstr>密钥流生成器的组成</vt:lpstr>
      <vt:lpstr>密钥流生成器的组成</vt:lpstr>
      <vt:lpstr>移位寄存器</vt:lpstr>
      <vt:lpstr>反馈移位寄存器</vt:lpstr>
      <vt:lpstr>反馈移位寄存器（举例）</vt:lpstr>
      <vt:lpstr>反馈移位寄存器</vt:lpstr>
      <vt:lpstr>线性反馈移位寄存器（举例）</vt:lpstr>
      <vt:lpstr>PowerPoint 演示文稿</vt:lpstr>
      <vt:lpstr>m序列</vt:lpstr>
      <vt:lpstr>线性移位寄存器的一元多项式表示</vt:lpstr>
      <vt:lpstr>LFSR周期分析</vt:lpstr>
      <vt:lpstr>PowerPoint 演示文稿</vt:lpstr>
      <vt:lpstr>PowerPoint 演示文稿</vt:lpstr>
      <vt:lpstr>随机性</vt:lpstr>
      <vt:lpstr>PowerPoint 演示文稿</vt:lpstr>
      <vt:lpstr>m序列的随机性</vt:lpstr>
      <vt:lpstr>m序列的举例</vt:lpstr>
      <vt:lpstr>伪随机性测试</vt:lpstr>
      <vt:lpstr>伪随机性测试</vt:lpstr>
      <vt:lpstr>m-序列密码的破译</vt:lpstr>
      <vt:lpstr>PowerPoint 演示文稿</vt:lpstr>
      <vt:lpstr>PowerPoint 演示文稿</vt:lpstr>
      <vt:lpstr>m-序列破解举例</vt:lpstr>
      <vt:lpstr>PowerPoint 演示文稿</vt:lpstr>
      <vt:lpstr>m-序列不能抵抗已知明文攻击</vt:lpstr>
      <vt:lpstr>带进位的反馈移位寄存器</vt:lpstr>
      <vt:lpstr>带进位的反馈移位寄存器</vt:lpstr>
      <vt:lpstr>非线性组合部分</vt:lpstr>
      <vt:lpstr>常见的基于LFSR的密钥序列发生器</vt:lpstr>
      <vt:lpstr>2．钟控发生器</vt:lpstr>
      <vt:lpstr>3．交错停走式发生器</vt:lpstr>
      <vt:lpstr>4．门限发生器</vt:lpstr>
      <vt:lpstr>5. J-K触发器</vt:lpstr>
      <vt:lpstr>6. Pless生成器</vt:lpstr>
      <vt:lpstr>密钥流生成器</vt:lpstr>
      <vt:lpstr>常见流密码算法</vt:lpstr>
      <vt:lpstr>常见流密码算法简介—RC4</vt:lpstr>
      <vt:lpstr>Ron Rivest</vt:lpstr>
      <vt:lpstr>RC4算法描述</vt:lpstr>
      <vt:lpstr>RC4的基本思想</vt:lpstr>
      <vt:lpstr>数据表S的初始状态</vt:lpstr>
      <vt:lpstr>数据表S的初始变换</vt:lpstr>
      <vt:lpstr>密钥流的生成</vt:lpstr>
      <vt:lpstr>RC4算法</vt:lpstr>
      <vt:lpstr>RC4算法说明</vt:lpstr>
      <vt:lpstr>举例说明</vt:lpstr>
      <vt:lpstr>密钥调度算法KSA（举例）</vt:lpstr>
      <vt:lpstr>PowerPoint 演示文稿</vt:lpstr>
      <vt:lpstr>伪随机数生成算法PRGA（举例）</vt:lpstr>
      <vt:lpstr>RC4应用举例</vt:lpstr>
      <vt:lpstr>RC4应用举例</vt:lpstr>
      <vt:lpstr>PowerPoint 演示文稿</vt:lpstr>
      <vt:lpstr>PowerPoint 演示文稿</vt:lpstr>
      <vt:lpstr>常见流密码算法简介—A5</vt:lpstr>
      <vt:lpstr>A5算法示意图</vt:lpstr>
      <vt:lpstr>GSM中使用A5流密码算法</vt:lpstr>
      <vt:lpstr>A5的安全性</vt:lpstr>
      <vt:lpstr>A5算法的创建者</vt:lpstr>
      <vt:lpstr>其他序列密码</vt:lpstr>
      <vt:lpstr>其他序列密码</vt:lpstr>
      <vt:lpstr>序列密码相对于分组密码的优点</vt:lpstr>
      <vt:lpstr>量子计算机对对称密码算法的影响</vt:lpstr>
      <vt:lpstr>本章小结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密码学 第5章：序列密码</dc:title>
  <dc:creator>BitSec</dc:creator>
  <cp:lastModifiedBy>BitSec</cp:lastModifiedBy>
  <cp:revision>1</cp:revision>
  <dcterms:created xsi:type="dcterms:W3CDTF">2022-01-05T02:12:01Z</dcterms:created>
  <dcterms:modified xsi:type="dcterms:W3CDTF">2022-01-05T02:12:01Z</dcterms:modified>
</cp:coreProperties>
</file>